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9" r:id="rId3"/>
    <p:sldId id="260" r:id="rId4"/>
    <p:sldId id="261" r:id="rId5"/>
    <p:sldId id="276" r:id="rId6"/>
    <p:sldId id="268" r:id="rId7"/>
    <p:sldId id="262" r:id="rId8"/>
    <p:sldId id="278" r:id="rId9"/>
    <p:sldId id="277" r:id="rId10"/>
    <p:sldId id="263" r:id="rId11"/>
    <p:sldId id="272" r:id="rId12"/>
    <p:sldId id="279" r:id="rId13"/>
    <p:sldId id="274" r:id="rId14"/>
    <p:sldId id="264" r:id="rId15"/>
    <p:sldId id="273" r:id="rId16"/>
    <p:sldId id="275" r:id="rId17"/>
    <p:sldId id="269" r:id="rId18"/>
    <p:sldId id="271" r:id="rId19"/>
    <p:sldId id="265" r:id="rId20"/>
    <p:sldId id="266"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53"/>
  </p:normalViewPr>
  <p:slideViewPr>
    <p:cSldViewPr snapToGrid="0">
      <p:cViewPr varScale="1">
        <p:scale>
          <a:sx n="113" d="100"/>
          <a:sy n="113" d="100"/>
        </p:scale>
        <p:origin x="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3CA169-C70E-BB47-87B9-BBEBA986513F}" type="datetimeFigureOut">
              <a:rPr lang="en-US" smtClean="0"/>
              <a:t>11/19/24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EB6A17-041A-7543-8ECF-D434603F31DF}" type="slidenum">
              <a:rPr lang="en-US" smtClean="0"/>
              <a:t>‹#›</a:t>
            </a:fld>
            <a:endParaRPr lang="en-US"/>
          </a:p>
        </p:txBody>
      </p:sp>
    </p:spTree>
    <p:extLst>
      <p:ext uri="{BB962C8B-B14F-4D97-AF65-F5344CB8AC3E}">
        <p14:creationId xmlns:p14="http://schemas.microsoft.com/office/powerpoint/2010/main" val="39763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4</a:t>
            </a:fld>
            <a:endParaRPr lang="en-US"/>
          </a:p>
        </p:txBody>
      </p:sp>
    </p:spTree>
    <p:extLst>
      <p:ext uri="{BB962C8B-B14F-4D97-AF65-F5344CB8AC3E}">
        <p14:creationId xmlns:p14="http://schemas.microsoft.com/office/powerpoint/2010/main" val="337065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5</a:t>
            </a:fld>
            <a:endParaRPr lang="en-US"/>
          </a:p>
        </p:txBody>
      </p:sp>
    </p:spTree>
    <p:extLst>
      <p:ext uri="{BB962C8B-B14F-4D97-AF65-F5344CB8AC3E}">
        <p14:creationId xmlns:p14="http://schemas.microsoft.com/office/powerpoint/2010/main" val="3420433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13</a:t>
            </a:fld>
            <a:endParaRPr lang="en-US"/>
          </a:p>
        </p:txBody>
      </p:sp>
    </p:spTree>
    <p:extLst>
      <p:ext uri="{BB962C8B-B14F-4D97-AF65-F5344CB8AC3E}">
        <p14:creationId xmlns:p14="http://schemas.microsoft.com/office/powerpoint/2010/main" val="386933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15</a:t>
            </a:fld>
            <a:endParaRPr lang="en-US"/>
          </a:p>
        </p:txBody>
      </p:sp>
    </p:spTree>
    <p:extLst>
      <p:ext uri="{BB962C8B-B14F-4D97-AF65-F5344CB8AC3E}">
        <p14:creationId xmlns:p14="http://schemas.microsoft.com/office/powerpoint/2010/main" val="81448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4EB6A17-041A-7543-8ECF-D434603F31DF}" type="slidenum">
              <a:rPr lang="en-US" smtClean="0"/>
              <a:t>21</a:t>
            </a:fld>
            <a:endParaRPr lang="en-US"/>
          </a:p>
        </p:txBody>
      </p:sp>
    </p:spTree>
    <p:extLst>
      <p:ext uri="{BB962C8B-B14F-4D97-AF65-F5344CB8AC3E}">
        <p14:creationId xmlns:p14="http://schemas.microsoft.com/office/powerpoint/2010/main" val="243952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9E9C8-20FE-9667-7CB4-A3798A1721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9E4260-3425-5B96-64A5-E9CAFA9E09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999608-2B4E-F98E-C250-122C977BC74A}"/>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E1717BDC-C741-1BAE-387C-E872376D6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6D2D8-15FB-2BA7-9ED1-33F26170CE0F}"/>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462656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D439-54BA-94D9-0214-20419EEA3D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B5986-FBAF-BD79-9BAE-FCD0306960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6CA18-5490-4595-92B9-1AA39975E343}"/>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4735EC78-C062-A8A4-FC0F-D8DC1AA31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2FD8B6-20B4-957F-F279-C0B6D076CBBD}"/>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58690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13070B-78B5-8575-E951-E3A90A93FF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7AD588-4236-430B-4619-14B0F4616B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8DC93B-0A9D-CAF7-256F-541C797061C2}"/>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527D5F3F-F623-275F-31BC-99C7A3DC2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DE89CB-58BE-0C79-7A65-8A58656DEBB4}"/>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71763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228B2-C036-0E9A-06CD-F4D6148E8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754BA-B13C-CCB4-2DFE-D21E7845B6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A40D0-8775-2BDE-C32C-54787849F70D}"/>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88B338C1-92A0-D347-32A9-A8986DF2AE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FE5B33-3D92-E00C-F300-70D6FC6932D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1598385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4383-3F53-C981-FAB4-EB6456EBC4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DFF46-0837-6356-2881-F9286CF31D6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3B1FBB-9D2D-37FC-76A1-68338CCC35FE}"/>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9D0820BE-4A82-2D55-DB53-1B5CF2418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D8288-AF4D-6D61-DA15-9985F23E3A7C}"/>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342295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B659-902A-2970-5A4B-EFAE32A92E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53D588-E95F-94F8-2AFB-FA4B942ECF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243015-B48B-F844-F5C1-5EA5077D3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87CF2E-1886-D47A-D2C4-58C1438FBE84}"/>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6" name="Footer Placeholder 5">
            <a:extLst>
              <a:ext uri="{FF2B5EF4-FFF2-40B4-BE49-F238E27FC236}">
                <a16:creationId xmlns:a16="http://schemas.microsoft.com/office/drawing/2014/main" id="{6F84F45A-C703-C57A-485A-8C3CCFCC08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F842F-3EB3-18F1-4106-87CEEBE640A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842019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0BB0-27EB-CE37-34A3-283EA30A93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FFF809-39E6-A1CB-886C-9018A304F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94E152-5F51-9B94-44A0-18C8054202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DCC609-B62B-85A0-29A0-32FF34B74A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E1A29-EE97-65EB-0C8F-E0B191BC66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39AD66-78A9-545F-EC41-ED2CEC617B54}"/>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8" name="Footer Placeholder 7">
            <a:extLst>
              <a:ext uri="{FF2B5EF4-FFF2-40B4-BE49-F238E27FC236}">
                <a16:creationId xmlns:a16="http://schemas.microsoft.com/office/drawing/2014/main" id="{D01286D4-4409-B8D7-091C-13572B9B32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ADF771-4DBC-4CC9-D4DB-18E426AC9918}"/>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2257646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755C-CBC4-3FA8-641C-8E54B275DD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F042D-89B4-9498-F32C-560F57EBE5F5}"/>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4" name="Footer Placeholder 3">
            <a:extLst>
              <a:ext uri="{FF2B5EF4-FFF2-40B4-BE49-F238E27FC236}">
                <a16:creationId xmlns:a16="http://schemas.microsoft.com/office/drawing/2014/main" id="{44D41308-96AD-BDAB-C406-DAA22DBE0B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83B75E-4653-8316-165D-754D05E9F692}"/>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145321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9C454-C9D8-BF50-9484-68FEBDCD656C}"/>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3" name="Footer Placeholder 2">
            <a:extLst>
              <a:ext uri="{FF2B5EF4-FFF2-40B4-BE49-F238E27FC236}">
                <a16:creationId xmlns:a16="http://schemas.microsoft.com/office/drawing/2014/main" id="{E8B34AB5-8183-8C8A-E17A-F8B2D524CF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5AD906-1A4E-A358-C0C9-D8E5A5F338A0}"/>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102234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95274-5AF8-FDDF-74E1-DE1FAD87DC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871BE6-B9B0-7EED-8874-708F61C1E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58FD3B-E882-2F66-0187-52A419540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AF21B3-334E-8096-37C4-6C53E8070C01}"/>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6" name="Footer Placeholder 5">
            <a:extLst>
              <a:ext uri="{FF2B5EF4-FFF2-40B4-BE49-F238E27FC236}">
                <a16:creationId xmlns:a16="http://schemas.microsoft.com/office/drawing/2014/main" id="{2420FAB1-8E8B-0EEE-B259-C551D189A8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EE806F-DD63-47C6-2258-E3878892F4D5}"/>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3204638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A6449-1B6A-B677-C44D-36F6DD464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157341-48DD-2076-76C8-6A677F7CAC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BEFEF1-6DB5-97AC-C90B-61CB8FD81E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AD23A-C09C-C6B8-4050-0F91747BCD10}"/>
              </a:ext>
            </a:extLst>
          </p:cNvPr>
          <p:cNvSpPr>
            <a:spLocks noGrp="1"/>
          </p:cNvSpPr>
          <p:nvPr>
            <p:ph type="dt" sz="half" idx="10"/>
          </p:nvPr>
        </p:nvSpPr>
        <p:spPr/>
        <p:txBody>
          <a:bodyPr/>
          <a:lstStyle/>
          <a:p>
            <a:fld id="{5B9B97F5-0DBC-F14B-A4B9-700766933A6E}" type="datetimeFigureOut">
              <a:rPr lang="en-US" smtClean="0"/>
              <a:t>11/19/24</a:t>
            </a:fld>
            <a:endParaRPr lang="en-US"/>
          </a:p>
        </p:txBody>
      </p:sp>
      <p:sp>
        <p:nvSpPr>
          <p:cNvPr id="6" name="Footer Placeholder 5">
            <a:extLst>
              <a:ext uri="{FF2B5EF4-FFF2-40B4-BE49-F238E27FC236}">
                <a16:creationId xmlns:a16="http://schemas.microsoft.com/office/drawing/2014/main" id="{180B70A8-4753-AD85-8113-626124AE33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7A714-1A8E-D987-0CC1-0452390DE8DF}"/>
              </a:ext>
            </a:extLst>
          </p:cNvPr>
          <p:cNvSpPr>
            <a:spLocks noGrp="1"/>
          </p:cNvSpPr>
          <p:nvPr>
            <p:ph type="sldNum" sz="quarter" idx="12"/>
          </p:nvPr>
        </p:nvSpPr>
        <p:spPr/>
        <p:txBody>
          <a:bodyPr/>
          <a:lstStyle/>
          <a:p>
            <a:fld id="{ECC4B889-3A79-6B48-89CC-124143CD4B38}" type="slidenum">
              <a:rPr lang="en-US" smtClean="0"/>
              <a:t>‹#›</a:t>
            </a:fld>
            <a:endParaRPr lang="en-US"/>
          </a:p>
        </p:txBody>
      </p:sp>
    </p:spTree>
    <p:extLst>
      <p:ext uri="{BB962C8B-B14F-4D97-AF65-F5344CB8AC3E}">
        <p14:creationId xmlns:p14="http://schemas.microsoft.com/office/powerpoint/2010/main" val="93344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1A681-F7B2-1797-C725-7AB0C04AA5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C16F3D-4ACA-9768-77FB-43C91BC2C8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75BC2-61F0-48DB-EB53-798B9DCCB9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B9B97F5-0DBC-F14B-A4B9-700766933A6E}" type="datetimeFigureOut">
              <a:rPr lang="en-US" smtClean="0"/>
              <a:t>11/19/24</a:t>
            </a:fld>
            <a:endParaRPr lang="en-US"/>
          </a:p>
        </p:txBody>
      </p:sp>
      <p:sp>
        <p:nvSpPr>
          <p:cNvPr id="5" name="Footer Placeholder 4">
            <a:extLst>
              <a:ext uri="{FF2B5EF4-FFF2-40B4-BE49-F238E27FC236}">
                <a16:creationId xmlns:a16="http://schemas.microsoft.com/office/drawing/2014/main" id="{EB16BA47-D8EB-FBF7-903C-899E66427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17551A8-CD0A-3EB7-9E35-705D387AD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C4B889-3A79-6B48-89CC-124143CD4B38}" type="slidenum">
              <a:rPr lang="en-US" smtClean="0"/>
              <a:t>‹#›</a:t>
            </a:fld>
            <a:endParaRPr lang="en-US"/>
          </a:p>
        </p:txBody>
      </p:sp>
    </p:spTree>
    <p:extLst>
      <p:ext uri="{BB962C8B-B14F-4D97-AF65-F5344CB8AC3E}">
        <p14:creationId xmlns:p14="http://schemas.microsoft.com/office/powerpoint/2010/main" val="3590008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s://ijariie.com/AdminUploadPdf/Fast_Moving_H_M__An_Analysis_Of_Supply_Chain_Management_ijariie10784.pdf" TargetMode="External"/><Relationship Id="rId3" Type="http://schemas.openxmlformats.org/officeDocument/2006/relationships/hyperlink" Target="https://hmgroup.com/wp-content/uploads/2023/03/HM-Group-Annual-and-Sustainability-Report-2022.pdf" TargetMode="External"/><Relationship Id="rId7" Type="http://schemas.openxmlformats.org/officeDocument/2006/relationships/hyperlink" Target="https://www.effie-europe.com/2024/05/16/transforming-hms-business-by-placing-search-at-the-heart-of-the-customer-experience/#:~:text=The%20strategy%20for%20transforming%20H%26M's,%2C%20sportswear%2C%20and%20beauty%20products" TargetMode="External"/><Relationship Id="rId2" Type="http://schemas.openxmlformats.org/officeDocument/2006/relationships/hyperlink" Target="https://hmgroup.com/wp-content/uploads/2024/03/HM-Group-Annual-and-Sustainability-Report-2023.pdf" TargetMode="External"/><Relationship Id="rId1" Type="http://schemas.openxmlformats.org/officeDocument/2006/relationships/slideLayout" Target="../slideLayouts/slideLayout2.xml"/><Relationship Id="rId6" Type="http://schemas.openxmlformats.org/officeDocument/2006/relationships/hyperlink" Target="https://www.intelligentautomation.network/resiliency/articles/hm-restyled-inside-hm-digital-transformation#:~:text=Through%20the%20use%20of%20RFID,precise%20supply%20and%20demand%20predictions" TargetMode="External"/><Relationship Id="rId5" Type="http://schemas.openxmlformats.org/officeDocument/2006/relationships/hyperlink" Target="https://hmgroup.com/wp-content/uploads/2024/03/HM-Group-Sustainability-Disclosure-2023.pdf" TargetMode="External"/><Relationship Id="rId10" Type="http://schemas.openxmlformats.org/officeDocument/2006/relationships/hyperlink" Target="https://hmgroup.com/sustainability/circularity-and-climate/recycling/" TargetMode="External"/><Relationship Id="rId4" Type="http://schemas.openxmlformats.org/officeDocument/2006/relationships/hyperlink" Target="https://dfreight.org/blog/an-insight-into-h-and-m-supply-chain-strategy/#:~:text=H%26M%20leverages%20technology%20and%20innovation,communication%20and%20collaboration%20with%20suppliers" TargetMode="External"/><Relationship Id="rId9" Type="http://schemas.openxmlformats.org/officeDocument/2006/relationships/hyperlink" Target="https://hmgroup.com/news/hm-group-explores-tech-enabled-shopping-experiences-in-us-stor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red sign on a building&#10;&#10;Description automatically generated">
            <a:extLst>
              <a:ext uri="{FF2B5EF4-FFF2-40B4-BE49-F238E27FC236}">
                <a16:creationId xmlns:a16="http://schemas.microsoft.com/office/drawing/2014/main" id="{3FDC8B86-5C8C-C6E1-7EC2-F41768931AE6}"/>
              </a:ext>
            </a:extLst>
          </p:cNvPr>
          <p:cNvPicPr>
            <a:picLocks noChangeAspect="1"/>
          </p:cNvPicPr>
          <p:nvPr/>
        </p:nvPicPr>
        <p:blipFill>
          <a:blip r:embed="rId2"/>
          <a:srcRect t="8060" b="7354"/>
          <a:stretch/>
        </p:blipFill>
        <p:spPr>
          <a:xfrm>
            <a:off x="3901658" y="553454"/>
            <a:ext cx="4389853" cy="2469279"/>
          </a:xfrm>
          <a:prstGeom prst="rect">
            <a:avLst/>
          </a:prstGeom>
        </p:spPr>
      </p:pic>
      <p:sp>
        <p:nvSpPr>
          <p:cNvPr id="4" name="TextBox 3">
            <a:extLst>
              <a:ext uri="{FF2B5EF4-FFF2-40B4-BE49-F238E27FC236}">
                <a16:creationId xmlns:a16="http://schemas.microsoft.com/office/drawing/2014/main" id="{7C0191EA-2283-F6C5-374A-F1BFBD8752AE}"/>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a:lnSpc>
                <a:spcPct val="90000"/>
              </a:lnSpc>
              <a:spcAft>
                <a:spcPts val="600"/>
              </a:spcAft>
            </a:pPr>
            <a:r>
              <a:rPr lang="en-US" sz="2400" dirty="0"/>
              <a:t>   Presented by:</a:t>
            </a:r>
          </a:p>
          <a:p>
            <a:pPr indent="-228600">
              <a:lnSpc>
                <a:spcPct val="90000"/>
              </a:lnSpc>
              <a:spcAft>
                <a:spcPts val="600"/>
              </a:spcAft>
              <a:buFont typeface="Arial" panose="020B0604020202020204" pitchFamily="34" charset="0"/>
              <a:buChar char="•"/>
            </a:pPr>
            <a:r>
              <a:rPr lang="en-US" sz="2000" dirty="0"/>
              <a:t>Divya Padala</a:t>
            </a:r>
          </a:p>
          <a:p>
            <a:pPr indent="-228600">
              <a:lnSpc>
                <a:spcPct val="90000"/>
              </a:lnSpc>
              <a:spcAft>
                <a:spcPts val="600"/>
              </a:spcAft>
              <a:buFont typeface="Arial" panose="020B0604020202020204" pitchFamily="34" charset="0"/>
              <a:buChar char="•"/>
            </a:pPr>
            <a:r>
              <a:rPr lang="en-US" sz="2000" dirty="0" err="1"/>
              <a:t>Dhruvi</a:t>
            </a:r>
            <a:r>
              <a:rPr lang="en-US" sz="2000" dirty="0"/>
              <a:t> Naik</a:t>
            </a:r>
          </a:p>
          <a:p>
            <a:pPr indent="-228600">
              <a:lnSpc>
                <a:spcPct val="90000"/>
              </a:lnSpc>
              <a:spcAft>
                <a:spcPts val="600"/>
              </a:spcAft>
              <a:buFont typeface="Arial" panose="020B0604020202020204" pitchFamily="34" charset="0"/>
              <a:buChar char="•"/>
            </a:pPr>
            <a:r>
              <a:rPr lang="en-US" sz="2000" dirty="0"/>
              <a:t>Gowtham Pala</a:t>
            </a:r>
          </a:p>
          <a:p>
            <a:pPr indent="-228600">
              <a:lnSpc>
                <a:spcPct val="90000"/>
              </a:lnSpc>
              <a:spcAft>
                <a:spcPts val="600"/>
              </a:spcAft>
              <a:buFont typeface="Arial" panose="020B0604020202020204" pitchFamily="34" charset="0"/>
              <a:buChar char="•"/>
            </a:pPr>
            <a:r>
              <a:rPr lang="en-US" sz="2000" dirty="0" err="1"/>
              <a:t>Nimit</a:t>
            </a:r>
            <a:r>
              <a:rPr lang="en-US" sz="2000" dirty="0"/>
              <a:t> </a:t>
            </a:r>
            <a:r>
              <a:rPr lang="en-US" sz="2000" dirty="0" err="1"/>
              <a:t>Taswala</a:t>
            </a:r>
            <a:endParaRPr lang="en-US" sz="2000" dirty="0"/>
          </a:p>
        </p:txBody>
      </p:sp>
    </p:spTree>
    <p:extLst>
      <p:ext uri="{BB962C8B-B14F-4D97-AF65-F5344CB8AC3E}">
        <p14:creationId xmlns:p14="http://schemas.microsoft.com/office/powerpoint/2010/main" val="522176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8C98-BCC4-2809-52E9-1A0600EDE029}"/>
              </a:ext>
            </a:extLst>
          </p:cNvPr>
          <p:cNvSpPr>
            <a:spLocks noGrp="1"/>
          </p:cNvSpPr>
          <p:nvPr>
            <p:ph type="ctrTitle"/>
          </p:nvPr>
        </p:nvSpPr>
        <p:spPr>
          <a:xfrm>
            <a:off x="0" y="-256478"/>
            <a:ext cx="12087922" cy="1326995"/>
          </a:xfrm>
        </p:spPr>
        <p:txBody>
          <a:bodyPr>
            <a:normAutofit/>
          </a:bodyPr>
          <a:lstStyle/>
          <a:p>
            <a:r>
              <a:rPr lang="en-US" sz="4400" dirty="0">
                <a:solidFill>
                  <a:srgbClr val="C00000"/>
                </a:solidFill>
              </a:rPr>
              <a:t>~ Approach To Fast Fashion and Demand Forecasting</a:t>
            </a:r>
          </a:p>
        </p:txBody>
      </p:sp>
      <p:sp>
        <p:nvSpPr>
          <p:cNvPr id="3" name="Subtitle 2">
            <a:extLst>
              <a:ext uri="{FF2B5EF4-FFF2-40B4-BE49-F238E27FC236}">
                <a16:creationId xmlns:a16="http://schemas.microsoft.com/office/drawing/2014/main" id="{C0826FAB-FA70-EC08-EEFC-3586A75F04CF}"/>
              </a:ext>
            </a:extLst>
          </p:cNvPr>
          <p:cNvSpPr>
            <a:spLocks noGrp="1"/>
          </p:cNvSpPr>
          <p:nvPr>
            <p:ph type="subTitle" idx="1"/>
          </p:nvPr>
        </p:nvSpPr>
        <p:spPr>
          <a:xfrm>
            <a:off x="468351" y="1349299"/>
            <a:ext cx="10199649" cy="4783872"/>
          </a:xfrm>
        </p:spPr>
        <p:txBody>
          <a:bodyPr>
            <a:normAutofit/>
          </a:bodyPr>
          <a:lstStyle/>
          <a:p>
            <a:pPr algn="l"/>
            <a:r>
              <a:rPr lang="en-US" sz="2200" dirty="0"/>
              <a:t>To support its fast-fashion model, H&amp;M has adopted advanced demand forecasting techniques.</a:t>
            </a:r>
          </a:p>
          <a:p>
            <a:pPr algn="l"/>
            <a:r>
              <a:rPr lang="en-US" sz="2200" dirty="0"/>
              <a:t>Here’s how it works:</a:t>
            </a:r>
          </a:p>
          <a:p>
            <a:pPr algn="l"/>
            <a:r>
              <a:rPr lang="en-US" sz="2200" b="1" u="sng" dirty="0"/>
              <a:t>Demand Forecasting Techniques</a:t>
            </a:r>
            <a:r>
              <a:rPr lang="en-US" sz="2200" dirty="0"/>
              <a:t>: H&amp;M uses data analytics to predict trends and manage inventory, allowing the company to meet customer demand efficiently and reduce the risk of overstock or understock.</a:t>
            </a:r>
          </a:p>
          <a:p>
            <a:pPr algn="l"/>
            <a:r>
              <a:rPr lang="en-US" sz="2200" b="1" u="sng" dirty="0"/>
              <a:t>Comparison with Traditional Retail Models</a:t>
            </a:r>
            <a:r>
              <a:rPr lang="en-US" sz="2200" dirty="0"/>
              <a:t>: Unlike traditional retailers that plan months in advance, H&amp;M’s model allows it to quickly design, produce, and distribute new items in response to trends. This agility is a key factor in its success in the fast-fashion market.</a:t>
            </a:r>
          </a:p>
          <a:p>
            <a:pPr algn="l"/>
            <a:r>
              <a:rPr lang="en-US" sz="2200" b="1" u="sng" dirty="0"/>
              <a:t>Operational and Financial Impacts</a:t>
            </a:r>
            <a:r>
              <a:rPr lang="en-US" sz="2200" dirty="0"/>
              <a:t>: This approach leads to faster inventory turnover, lower markdowns, and reduced storage costs. It also frees up cash flow and reduces the financial risk associated with unsold inventory.</a:t>
            </a:r>
          </a:p>
          <a:p>
            <a:endParaRPr lang="en-US" dirty="0"/>
          </a:p>
        </p:txBody>
      </p:sp>
    </p:spTree>
    <p:extLst>
      <p:ext uri="{BB962C8B-B14F-4D97-AF65-F5344CB8AC3E}">
        <p14:creationId xmlns:p14="http://schemas.microsoft.com/office/powerpoint/2010/main" val="2518596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iagram of a process&#10;&#10;Description automatically generated">
            <a:extLst>
              <a:ext uri="{FF2B5EF4-FFF2-40B4-BE49-F238E27FC236}">
                <a16:creationId xmlns:a16="http://schemas.microsoft.com/office/drawing/2014/main" id="{EDEB4F77-B7A4-C9A0-8ADF-DDC89DFEC04B}"/>
              </a:ext>
            </a:extLst>
          </p:cNvPr>
          <p:cNvPicPr>
            <a:picLocks noChangeAspect="1"/>
          </p:cNvPicPr>
          <p:nvPr/>
        </p:nvPicPr>
        <p:blipFill>
          <a:blip r:embed="rId2"/>
          <a:srcRect b="1765"/>
          <a:stretch/>
        </p:blipFill>
        <p:spPr>
          <a:xfrm>
            <a:off x="20" y="1282"/>
            <a:ext cx="12191980" cy="6856718"/>
          </a:xfrm>
          <a:prstGeom prst="rect">
            <a:avLst/>
          </a:prstGeom>
        </p:spPr>
      </p:pic>
    </p:spTree>
    <p:extLst>
      <p:ext uri="{BB962C8B-B14F-4D97-AF65-F5344CB8AC3E}">
        <p14:creationId xmlns:p14="http://schemas.microsoft.com/office/powerpoint/2010/main" val="954421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51655E2-DEE3-7710-D849-7D61A094E6E1}"/>
              </a:ext>
            </a:extLst>
          </p:cNvPr>
          <p:cNvSpPr>
            <a:spLocks noGrp="1"/>
          </p:cNvSpPr>
          <p:nvPr>
            <p:ph type="title"/>
          </p:nvPr>
        </p:nvSpPr>
        <p:spPr>
          <a:xfrm>
            <a:off x="180622" y="3905833"/>
            <a:ext cx="4872641" cy="2398713"/>
          </a:xfrm>
        </p:spPr>
        <p:txBody>
          <a:bodyPr>
            <a:normAutofit/>
          </a:bodyPr>
          <a:lstStyle/>
          <a:p>
            <a:pPr algn="ctr"/>
            <a:r>
              <a:rPr lang="en-US" dirty="0">
                <a:solidFill>
                  <a:srgbClr val="C00000"/>
                </a:solidFill>
              </a:rPr>
              <a:t>Demand Forecasting Techniques</a:t>
            </a:r>
          </a:p>
        </p:txBody>
      </p:sp>
      <p:pic>
        <p:nvPicPr>
          <p:cNvPr id="5" name="Picture 4" descr="A diagram of a company&#10;&#10;Description automatically generated">
            <a:extLst>
              <a:ext uri="{FF2B5EF4-FFF2-40B4-BE49-F238E27FC236}">
                <a16:creationId xmlns:a16="http://schemas.microsoft.com/office/drawing/2014/main" id="{E59E65B2-3EDF-AF68-6B30-93565001C946}"/>
              </a:ext>
            </a:extLst>
          </p:cNvPr>
          <p:cNvPicPr>
            <a:picLocks noChangeAspect="1"/>
          </p:cNvPicPr>
          <p:nvPr/>
        </p:nvPicPr>
        <p:blipFill>
          <a:blip r:embed="rId2"/>
          <a:stretch>
            <a:fillRect/>
          </a:stretch>
        </p:blipFill>
        <p:spPr>
          <a:xfrm>
            <a:off x="1565799" y="553454"/>
            <a:ext cx="9061570" cy="2469279"/>
          </a:xfrm>
          <a:prstGeom prst="rect">
            <a:avLst/>
          </a:prstGeom>
        </p:spPr>
      </p:pic>
      <p:sp>
        <p:nvSpPr>
          <p:cNvPr id="3" name="Content Placeholder 2">
            <a:extLst>
              <a:ext uri="{FF2B5EF4-FFF2-40B4-BE49-F238E27FC236}">
                <a16:creationId xmlns:a16="http://schemas.microsoft.com/office/drawing/2014/main" id="{04584723-0F24-829D-490B-76C95DA17285}"/>
              </a:ext>
            </a:extLst>
          </p:cNvPr>
          <p:cNvSpPr>
            <a:spLocks noGrp="1"/>
          </p:cNvSpPr>
          <p:nvPr>
            <p:ph idx="1"/>
          </p:nvPr>
        </p:nvSpPr>
        <p:spPr>
          <a:xfrm>
            <a:off x="5630779" y="3884452"/>
            <a:ext cx="5723021" cy="2398713"/>
          </a:xfrm>
        </p:spPr>
        <p:txBody>
          <a:bodyPr anchor="ctr">
            <a:normAutofit/>
          </a:bodyPr>
          <a:lstStyle/>
          <a:p>
            <a:r>
              <a:rPr lang="en-US" sz="1100"/>
              <a:t>Demand forecasting in supply chain operation plays a vital role in deciding the efficacy of a firm. Forecasting demand is a big challenge for a company.</a:t>
            </a:r>
          </a:p>
          <a:p>
            <a:r>
              <a:rPr lang="en-US" sz="1100"/>
              <a:t>H&amp;M has considered its supply chain as a single entity which help them to cater to their actual demand of a product. H&amp;M thoroughly study’s the end user demand data instead of forecasting demand based on orders received. H&amp;M keeps an eye on uncertain events which might interrupt the manufacturing process in future so they keep their Buffer inventory ready which will not hurt production or sales. Buffer is determined by the unforeseen events in market demand and service required by the market.</a:t>
            </a:r>
          </a:p>
          <a:p>
            <a:r>
              <a:rPr lang="en-US" sz="1100"/>
              <a:t>H&amp;M also uses the data from their retail stores(POS) in forecasting the demand of certain products which are favorites among customers. H&amp;M always try to fulfill their customer’s demand effectively and efficiently and also tries to eliminate distortion in its supply chain and keeping themselves well versed with current fashion seasons.</a:t>
            </a:r>
          </a:p>
        </p:txBody>
      </p:sp>
    </p:spTree>
    <p:extLst>
      <p:ext uri="{BB962C8B-B14F-4D97-AF65-F5344CB8AC3E}">
        <p14:creationId xmlns:p14="http://schemas.microsoft.com/office/powerpoint/2010/main" val="1017286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176824-7946-6969-3841-DD5C101DF4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7622"/>
            <a:ext cx="12192000" cy="6894986"/>
            <a:chOff x="0" y="-7622"/>
            <a:chExt cx="12192000" cy="6894986"/>
          </a:xfrm>
        </p:grpSpPr>
        <p:sp>
          <p:nvSpPr>
            <p:cNvPr id="9" name="Rectangle 8">
              <a:extLst>
                <a:ext uri="{FF2B5EF4-FFF2-40B4-BE49-F238E27FC236}">
                  <a16:creationId xmlns:a16="http://schemas.microsoft.com/office/drawing/2014/main" id="{C5675077-BFF1-36B0-EA6D-B4599DBA7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7621"/>
              <a:ext cx="12192000" cy="6887364"/>
            </a:xfrm>
            <a:prstGeom prst="rect">
              <a:avLst/>
            </a:prstGeom>
            <a:gradFill>
              <a:gsLst>
                <a:gs pos="800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37796C-75D6-BAA5-036C-0E9E7F85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9" y="0"/>
              <a:ext cx="8216919" cy="6887364"/>
            </a:xfrm>
            <a:prstGeom prst="rect">
              <a:avLst/>
            </a:prstGeom>
            <a:gradFill flip="none" rotWithShape="1">
              <a:gsLst>
                <a:gs pos="0">
                  <a:schemeClr val="accent5">
                    <a:lumMod val="75000"/>
                    <a:alpha val="79000"/>
                  </a:schemeClr>
                </a:gs>
                <a:gs pos="40000">
                  <a:schemeClr val="accent5">
                    <a:lumMod val="60000"/>
                    <a:lumOff val="40000"/>
                    <a:alpha val="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BFBD50A-DBB5-04FA-45B9-183C84E4C9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39978" y="-7622"/>
              <a:ext cx="8451623" cy="6887367"/>
            </a:xfrm>
            <a:prstGeom prst="rect">
              <a:avLst/>
            </a:prstGeom>
            <a:gradFill>
              <a:gsLst>
                <a:gs pos="0">
                  <a:schemeClr val="accent5">
                    <a:lumMod val="75000"/>
                    <a:alpha val="67000"/>
                  </a:schemeClr>
                </a:gs>
                <a:gs pos="60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659E1E-0E9F-DC4F-40A9-CFA17EDF7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8217318" y="7059"/>
              <a:ext cx="3974283" cy="6872683"/>
            </a:xfrm>
            <a:prstGeom prst="rect">
              <a:avLst/>
            </a:prstGeom>
            <a:gradFill flip="none" rotWithShape="1">
              <a:gsLst>
                <a:gs pos="0">
                  <a:schemeClr val="accent2">
                    <a:alpha val="64000"/>
                  </a:schemeClr>
                </a:gs>
                <a:gs pos="41000">
                  <a:schemeClr val="accent2">
                    <a:alpha val="0"/>
                  </a:schemeClr>
                </a:gs>
              </a:gsLst>
              <a:lin ang="1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pic>
        <p:nvPicPr>
          <p:cNvPr id="3" name="Picture 2" descr="A diagram of a system&#10;&#10;Description automatically generated">
            <a:extLst>
              <a:ext uri="{FF2B5EF4-FFF2-40B4-BE49-F238E27FC236}">
                <a16:creationId xmlns:a16="http://schemas.microsoft.com/office/drawing/2014/main" id="{96A85B12-5A5C-7E05-91E0-95B4BA0050C1}"/>
              </a:ext>
            </a:extLst>
          </p:cNvPr>
          <p:cNvPicPr>
            <a:picLocks noChangeAspect="1"/>
          </p:cNvPicPr>
          <p:nvPr/>
        </p:nvPicPr>
        <p:blipFill>
          <a:blip r:embed="rId3"/>
          <a:srcRect r="796"/>
          <a:stretch/>
        </p:blipFill>
        <p:spPr>
          <a:xfrm>
            <a:off x="122716" y="115738"/>
            <a:ext cx="11938653" cy="6618898"/>
          </a:xfrm>
          <a:prstGeom prst="rect">
            <a:avLst/>
          </a:prstGeom>
        </p:spPr>
      </p:pic>
    </p:spTree>
    <p:extLst>
      <p:ext uri="{BB962C8B-B14F-4D97-AF65-F5344CB8AC3E}">
        <p14:creationId xmlns:p14="http://schemas.microsoft.com/office/powerpoint/2010/main" val="3595919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2AF3F-698A-AEEC-31C2-E7C68CE99F4C}"/>
              </a:ext>
            </a:extLst>
          </p:cNvPr>
          <p:cNvSpPr>
            <a:spLocks noGrp="1"/>
          </p:cNvSpPr>
          <p:nvPr>
            <p:ph type="ctrTitle"/>
          </p:nvPr>
        </p:nvSpPr>
        <p:spPr>
          <a:xfrm>
            <a:off x="0" y="156117"/>
            <a:ext cx="9144000" cy="728739"/>
          </a:xfrm>
        </p:spPr>
        <p:txBody>
          <a:bodyPr>
            <a:normAutofit/>
          </a:bodyPr>
          <a:lstStyle/>
          <a:p>
            <a:r>
              <a:rPr lang="en-US" sz="4400" dirty="0">
                <a:solidFill>
                  <a:srgbClr val="C00000"/>
                </a:solidFill>
              </a:rPr>
              <a:t>Financial&amp; Environmental Impact</a:t>
            </a:r>
          </a:p>
        </p:txBody>
      </p:sp>
      <p:sp>
        <p:nvSpPr>
          <p:cNvPr id="3" name="Subtitle 2">
            <a:extLst>
              <a:ext uri="{FF2B5EF4-FFF2-40B4-BE49-F238E27FC236}">
                <a16:creationId xmlns:a16="http://schemas.microsoft.com/office/drawing/2014/main" id="{5AF831BC-05DD-44BE-7B74-4FC1D5B921C3}"/>
              </a:ext>
            </a:extLst>
          </p:cNvPr>
          <p:cNvSpPr>
            <a:spLocks noGrp="1"/>
          </p:cNvSpPr>
          <p:nvPr>
            <p:ph type="subTitle" idx="1"/>
          </p:nvPr>
        </p:nvSpPr>
        <p:spPr>
          <a:xfrm>
            <a:off x="735980" y="1092820"/>
            <a:ext cx="9932020" cy="4683512"/>
          </a:xfrm>
        </p:spPr>
        <p:txBody>
          <a:bodyPr>
            <a:normAutofit/>
          </a:bodyPr>
          <a:lstStyle/>
          <a:p>
            <a:pPr algn="l"/>
            <a:r>
              <a:rPr lang="en-US" sz="2200" dirty="0"/>
              <a:t>H&amp;M’s innovations bring both financial and environmental benefits:</a:t>
            </a:r>
          </a:p>
          <a:p>
            <a:pPr algn="l"/>
            <a:r>
              <a:rPr lang="en-US" sz="2200" b="1" u="sng" dirty="0"/>
              <a:t>Financial Impacts</a:t>
            </a:r>
            <a:r>
              <a:rPr lang="en-US" sz="2200" dirty="0"/>
              <a:t>: By cutting costs on materials through recycling, reducing labor needs with automation, and increasing inventory turnover, H&amp;M achieves significant cost savings. Additionally, by enhancing the customer experience, it drives sales and builds brand loyalty.</a:t>
            </a:r>
          </a:p>
          <a:p>
            <a:pPr algn="l"/>
            <a:r>
              <a:rPr lang="en-US" sz="2200" b="1" u="sng" dirty="0"/>
              <a:t>Environmental Impacts</a:t>
            </a:r>
            <a:r>
              <a:rPr lang="en-US" sz="2200" dirty="0"/>
              <a:t>: Through its sustainability initiatives, H&amp;M has managed to reduce its carbon footprint by investing in energy-efficient practices and sustainable materials. The brand’s circular fashion approach helps reduce waste by encouraging recycling and reuse.</a:t>
            </a:r>
          </a:p>
          <a:p>
            <a:pPr algn="l"/>
            <a:r>
              <a:rPr lang="en-US" sz="2200" dirty="0"/>
              <a:t>These financial and environmental benefits make H&amp;M’s business model more resilient and contribute to its long-term growth in a market that increasingly values corporate responsibility.</a:t>
            </a:r>
          </a:p>
          <a:p>
            <a:endParaRPr lang="en-US" dirty="0"/>
          </a:p>
        </p:txBody>
      </p:sp>
    </p:spTree>
    <p:extLst>
      <p:ext uri="{BB962C8B-B14F-4D97-AF65-F5344CB8AC3E}">
        <p14:creationId xmlns:p14="http://schemas.microsoft.com/office/powerpoint/2010/main" val="26608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E9478FE9-DD3B-3EA1-32A4-EF6AC41A5F4B}"/>
              </a:ext>
            </a:extLst>
          </p:cNvPr>
          <p:cNvPicPr>
            <a:picLocks noChangeAspect="1"/>
          </p:cNvPicPr>
          <p:nvPr/>
        </p:nvPicPr>
        <p:blipFill>
          <a:blip r:embed="rId3"/>
          <a:stretch>
            <a:fillRect/>
          </a:stretch>
        </p:blipFill>
        <p:spPr>
          <a:xfrm>
            <a:off x="643467" y="1166200"/>
            <a:ext cx="10905066" cy="4525600"/>
          </a:xfrm>
          <a:prstGeom prst="rect">
            <a:avLst/>
          </a:prstGeom>
        </p:spPr>
      </p:pic>
    </p:spTree>
    <p:extLst>
      <p:ext uri="{BB962C8B-B14F-4D97-AF65-F5344CB8AC3E}">
        <p14:creationId xmlns:p14="http://schemas.microsoft.com/office/powerpoint/2010/main" val="233745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steps and actions&#10;&#10;Description automatically generated">
            <a:extLst>
              <a:ext uri="{FF2B5EF4-FFF2-40B4-BE49-F238E27FC236}">
                <a16:creationId xmlns:a16="http://schemas.microsoft.com/office/drawing/2014/main" id="{8C6277E4-D802-A121-3B7E-107DD6BC153A}"/>
              </a:ext>
            </a:extLst>
          </p:cNvPr>
          <p:cNvPicPr>
            <a:picLocks noChangeAspect="1"/>
          </p:cNvPicPr>
          <p:nvPr/>
        </p:nvPicPr>
        <p:blipFill>
          <a:blip r:embed="rId2"/>
          <a:stretch>
            <a:fillRect/>
          </a:stretch>
        </p:blipFill>
        <p:spPr>
          <a:xfrm>
            <a:off x="961376" y="643466"/>
            <a:ext cx="10269248" cy="5571067"/>
          </a:xfrm>
          <a:prstGeom prst="rect">
            <a:avLst/>
          </a:prstGeom>
        </p:spPr>
      </p:pic>
    </p:spTree>
    <p:extLst>
      <p:ext uri="{BB962C8B-B14F-4D97-AF65-F5344CB8AC3E}">
        <p14:creationId xmlns:p14="http://schemas.microsoft.com/office/powerpoint/2010/main" val="3698855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creenshot of a report&#10;&#10;Description automatically generated">
            <a:extLst>
              <a:ext uri="{FF2B5EF4-FFF2-40B4-BE49-F238E27FC236}">
                <a16:creationId xmlns:a16="http://schemas.microsoft.com/office/drawing/2014/main" id="{75C5C4C4-39D9-E957-6091-7E0C573B0A0C}"/>
              </a:ext>
            </a:extLst>
          </p:cNvPr>
          <p:cNvPicPr>
            <a:picLocks noChangeAspect="1"/>
          </p:cNvPicPr>
          <p:nvPr/>
        </p:nvPicPr>
        <p:blipFill>
          <a:blip r:embed="rId2"/>
          <a:srcRect r="1315"/>
          <a:stretch/>
        </p:blipFill>
        <p:spPr>
          <a:xfrm>
            <a:off x="20" y="1282"/>
            <a:ext cx="12191980" cy="6856718"/>
          </a:xfrm>
          <a:prstGeom prst="rect">
            <a:avLst/>
          </a:prstGeom>
        </p:spPr>
      </p:pic>
    </p:spTree>
    <p:extLst>
      <p:ext uri="{BB962C8B-B14F-4D97-AF65-F5344CB8AC3E}">
        <p14:creationId xmlns:p14="http://schemas.microsoft.com/office/powerpoint/2010/main" val="3705648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white and black information&#10;&#10;Description automatically generated with medium confidence">
            <a:extLst>
              <a:ext uri="{FF2B5EF4-FFF2-40B4-BE49-F238E27FC236}">
                <a16:creationId xmlns:a16="http://schemas.microsoft.com/office/drawing/2014/main" id="{B9522D3B-E97E-36D4-F538-A433F2D8F685}"/>
              </a:ext>
            </a:extLst>
          </p:cNvPr>
          <p:cNvPicPr>
            <a:picLocks noChangeAspect="1"/>
          </p:cNvPicPr>
          <p:nvPr/>
        </p:nvPicPr>
        <p:blipFill>
          <a:blip r:embed="rId2"/>
          <a:srcRect r="6076" b="-1"/>
          <a:stretch/>
        </p:blipFill>
        <p:spPr>
          <a:xfrm>
            <a:off x="810629" y="643466"/>
            <a:ext cx="10570741" cy="5571067"/>
          </a:xfrm>
          <a:prstGeom prst="rect">
            <a:avLst/>
          </a:prstGeom>
        </p:spPr>
      </p:pic>
    </p:spTree>
    <p:extLst>
      <p:ext uri="{BB962C8B-B14F-4D97-AF65-F5344CB8AC3E}">
        <p14:creationId xmlns:p14="http://schemas.microsoft.com/office/powerpoint/2010/main" val="103675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C35C0-0E1F-AC95-910B-22C64114535F}"/>
              </a:ext>
            </a:extLst>
          </p:cNvPr>
          <p:cNvSpPr>
            <a:spLocks noGrp="1"/>
          </p:cNvSpPr>
          <p:nvPr>
            <p:ph type="title"/>
          </p:nvPr>
        </p:nvSpPr>
        <p:spPr/>
        <p:txBody>
          <a:bodyPr/>
          <a:lstStyle/>
          <a:p>
            <a:r>
              <a:rPr lang="en-US" dirty="0">
                <a:solidFill>
                  <a:srgbClr val="C00000"/>
                </a:solidFill>
              </a:rPr>
              <a:t>Summary</a:t>
            </a:r>
          </a:p>
        </p:txBody>
      </p:sp>
      <p:sp>
        <p:nvSpPr>
          <p:cNvPr id="3" name="Content Placeholder 2">
            <a:extLst>
              <a:ext uri="{FF2B5EF4-FFF2-40B4-BE49-F238E27FC236}">
                <a16:creationId xmlns:a16="http://schemas.microsoft.com/office/drawing/2014/main" id="{69AF3AC4-6A7E-CCFF-4E88-BBB5F49593C6}"/>
              </a:ext>
            </a:extLst>
          </p:cNvPr>
          <p:cNvSpPr>
            <a:spLocks noGrp="1"/>
          </p:cNvSpPr>
          <p:nvPr>
            <p:ph idx="1"/>
          </p:nvPr>
        </p:nvSpPr>
        <p:spPr>
          <a:xfrm>
            <a:off x="838200" y="1558636"/>
            <a:ext cx="10515600" cy="4743018"/>
          </a:xfrm>
        </p:spPr>
        <p:txBody>
          <a:bodyPr>
            <a:normAutofit/>
          </a:bodyPr>
          <a:lstStyle/>
          <a:p>
            <a:pPr marL="0" indent="0">
              <a:buNone/>
            </a:pPr>
            <a:r>
              <a:rPr lang="en-US" sz="2200" b="1" u="sng" dirty="0"/>
              <a:t>Key Insights</a:t>
            </a:r>
            <a:r>
              <a:rPr lang="en-US" sz="2200" dirty="0"/>
              <a:t>: H&amp;M’s integration of sustainability and technology demonstrates how operational innovations can enhance both profitability and brand reputation. Automated checkout, sustainability in supply chains, and demand forecasting are valuable tools that contribute to H&amp;M’s success.</a:t>
            </a:r>
          </a:p>
          <a:p>
            <a:pPr marL="0" indent="0">
              <a:buNone/>
            </a:pPr>
            <a:r>
              <a:rPr lang="en-US" sz="2200" b="1" u="sng" dirty="0"/>
              <a:t>Implications for the Fashion Retail Industry</a:t>
            </a:r>
            <a:r>
              <a:rPr lang="en-US" sz="2200" dirty="0"/>
              <a:t>: H&amp;M’s practices could serve as a model for other retailers. By balancing profitability with sustainability, H&amp;M has set an example for the industry on how to respond to consumer demands for ethical and efficient business practices.</a:t>
            </a:r>
          </a:p>
          <a:p>
            <a:pPr marL="0" indent="0" algn="ctr">
              <a:buNone/>
            </a:pPr>
            <a:r>
              <a:rPr lang="en-US" sz="2400" b="1" u="sng" dirty="0"/>
              <a:t>Final Thoughts</a:t>
            </a:r>
          </a:p>
          <a:p>
            <a:pPr marL="0" indent="0" algn="ctr">
              <a:buNone/>
            </a:pPr>
            <a:r>
              <a:rPr lang="en-US" sz="2200" dirty="0"/>
              <a:t>As H&amp;M continues to scale these initiatives, it will likely face challenges, especially as it expands sustainability efforts. However, its commitment to innovation has proven beneficial, and these practices are essential for H&amp;M to remain competitive and relevant.</a:t>
            </a:r>
          </a:p>
          <a:p>
            <a:endParaRPr lang="en-US" dirty="0"/>
          </a:p>
        </p:txBody>
      </p:sp>
    </p:spTree>
    <p:extLst>
      <p:ext uri="{BB962C8B-B14F-4D97-AF65-F5344CB8AC3E}">
        <p14:creationId xmlns:p14="http://schemas.microsoft.com/office/powerpoint/2010/main" val="1238229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bstract blurred background of department store">
            <a:extLst>
              <a:ext uri="{FF2B5EF4-FFF2-40B4-BE49-F238E27FC236}">
                <a16:creationId xmlns:a16="http://schemas.microsoft.com/office/drawing/2014/main" id="{63197711-FC6F-C2C0-6739-67AFFE6FFCA3}"/>
              </a:ext>
            </a:extLst>
          </p:cNvPr>
          <p:cNvPicPr>
            <a:picLocks noChangeAspect="1"/>
          </p:cNvPicPr>
          <p:nvPr/>
        </p:nvPicPr>
        <p:blipFill>
          <a:blip r:embed="rId2"/>
          <a:srcRect r="23298" b="9091"/>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4F2B55E-18B2-ECA7-1A2F-2FF32EF2F498}"/>
              </a:ext>
            </a:extLst>
          </p:cNvPr>
          <p:cNvSpPr txBox="1">
            <a:spLocks noGrp="1"/>
          </p:cNvSpPr>
          <p:nvPr>
            <p:ph type="ctrTitle"/>
          </p:nvPr>
        </p:nvSpPr>
        <p:spPr>
          <a:xfrm>
            <a:off x="342623" y="1057387"/>
            <a:ext cx="4023360" cy="320413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C00000"/>
                </a:solidFill>
              </a:rPr>
              <a:t>H&amp;M’s Operational Innovations in the Fashion Retail Industry </a:t>
            </a:r>
          </a:p>
        </p:txBody>
      </p:sp>
      <p:sp>
        <p:nvSpPr>
          <p:cNvPr id="3" name="Subtitle 2">
            <a:extLst>
              <a:ext uri="{FF2B5EF4-FFF2-40B4-BE49-F238E27FC236}">
                <a16:creationId xmlns:a16="http://schemas.microsoft.com/office/drawing/2014/main" id="{A8C7CC66-EC14-4A1D-3EE3-90DA192F194C}"/>
              </a:ext>
            </a:extLst>
          </p:cNvPr>
          <p:cNvSpPr>
            <a:spLocks noGrp="1"/>
          </p:cNvSpPr>
          <p:nvPr>
            <p:ph type="subTitle" idx="1"/>
          </p:nvPr>
        </p:nvSpPr>
        <p:spPr>
          <a:xfrm>
            <a:off x="477980" y="4872922"/>
            <a:ext cx="4023359" cy="1208141"/>
          </a:xfrm>
        </p:spPr>
        <p:txBody>
          <a:bodyPr>
            <a:normAutofit/>
          </a:bodyPr>
          <a:lstStyle/>
          <a:p>
            <a:pPr algn="l"/>
            <a:r>
              <a:rPr lang="en-US" dirty="0"/>
              <a:t>“Leveraging sustainability, Technology, and Demand Forecasting for Efficiency”</a:t>
            </a:r>
          </a:p>
          <a:p>
            <a:pPr algn="l"/>
            <a:endParaRPr lang="en-US" sz="2000" dirty="0"/>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143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902B-ACFB-51F6-5448-EAC734416E19}"/>
              </a:ext>
            </a:extLst>
          </p:cNvPr>
          <p:cNvSpPr>
            <a:spLocks noGrp="1"/>
          </p:cNvSpPr>
          <p:nvPr>
            <p:ph type="title"/>
          </p:nvPr>
        </p:nvSpPr>
        <p:spPr/>
        <p:txBody>
          <a:bodyPr/>
          <a:lstStyle/>
          <a:p>
            <a:r>
              <a:rPr lang="en-US" dirty="0">
                <a:solidFill>
                  <a:srgbClr val="C00000"/>
                </a:solidFill>
              </a:rPr>
              <a:t>References</a:t>
            </a:r>
          </a:p>
        </p:txBody>
      </p:sp>
      <p:sp>
        <p:nvSpPr>
          <p:cNvPr id="3" name="Content Placeholder 2">
            <a:extLst>
              <a:ext uri="{FF2B5EF4-FFF2-40B4-BE49-F238E27FC236}">
                <a16:creationId xmlns:a16="http://schemas.microsoft.com/office/drawing/2014/main" id="{62FAAEAF-7C0F-94BF-0FB0-7180EF64931F}"/>
              </a:ext>
            </a:extLst>
          </p:cNvPr>
          <p:cNvSpPr>
            <a:spLocks noGrp="1"/>
          </p:cNvSpPr>
          <p:nvPr>
            <p:ph idx="1"/>
          </p:nvPr>
        </p:nvSpPr>
        <p:spPr/>
        <p:txBody>
          <a:bodyPr>
            <a:normAutofit/>
          </a:bodyPr>
          <a:lstStyle/>
          <a:p>
            <a:pPr marL="0" indent="0">
              <a:buNone/>
            </a:pPr>
            <a:r>
              <a:rPr lang="en-US" sz="2200" dirty="0"/>
              <a:t>Here are the sources we used in our research:</a:t>
            </a:r>
          </a:p>
          <a:p>
            <a:pPr marL="0" indent="0">
              <a:buNone/>
            </a:pPr>
            <a:endParaRPr lang="en-US" sz="2200" dirty="0"/>
          </a:p>
          <a:p>
            <a:pPr marL="0" marR="0" indent="0">
              <a:spcBef>
                <a:spcPts val="0"/>
              </a:spcBef>
              <a:spcAft>
                <a:spcPts val="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Below are the reports of previous years sustainability report:</a:t>
            </a:r>
          </a:p>
          <a:p>
            <a:pPr>
              <a:spcBef>
                <a:spcPts val="0"/>
              </a:spcBef>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Sustainability Report 2023</a:t>
            </a:r>
            <a:endPar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Sustainability Report 2022</a:t>
            </a:r>
            <a:endPar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endParaRPr lang="en-US" sz="1800" u="sng" kern="100" dirty="0">
              <a:solidFill>
                <a:srgbClr val="467886"/>
              </a:solidFill>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Below are the references:</a:t>
            </a: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Insight</a:t>
            </a:r>
            <a:r>
              <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 </a:t>
            </a: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4" tooltip="Insight Into Supply Chain Strategy">
                  <a:extLst>
                    <a:ext uri="{A12FA001-AC4F-418D-AE19-62706E023703}">
                      <ahyp:hlinkClr xmlns:ahyp="http://schemas.microsoft.com/office/drawing/2018/hyperlinkcolor" val="tx"/>
                    </a:ext>
                  </a:extLst>
                </a:hlinkClick>
              </a:rPr>
              <a:t>into Supply chain Strategy</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spcBef>
                <a:spcPts val="0"/>
              </a:spcBef>
              <a:buFont typeface="Wingdings" pitchFamily="2" charset="2"/>
              <a:buChar char="§"/>
            </a:pP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Sustainability Disclosure</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H&amp;M goes Digital</a:t>
            </a: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t>
            </a: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7">
                  <a:extLst>
                    <a:ext uri="{A12FA001-AC4F-418D-AE19-62706E023703}">
                      <ahyp:hlinkClr xmlns:ahyp="http://schemas.microsoft.com/office/drawing/2018/hyperlinkcolor" val="tx"/>
                    </a:ext>
                  </a:extLst>
                </a:hlinkClick>
              </a:rPr>
              <a:t>H&amp;M Strategy</a:t>
            </a:r>
            <a:r>
              <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rPr>
              <a:t>.</a:t>
            </a:r>
          </a:p>
          <a:p>
            <a:pPr marR="0">
              <a:spcBef>
                <a:spcPts val="0"/>
              </a:spcBef>
              <a:spcAft>
                <a:spcPts val="0"/>
              </a:spcAft>
              <a:buFont typeface="Wingdings" pitchFamily="2" charset="2"/>
              <a:buChar char="§"/>
            </a:pPr>
            <a:r>
              <a:rPr lang="en-US" sz="1800" u="sng"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8">
                  <a:extLst>
                    <a:ext uri="{A12FA001-AC4F-418D-AE19-62706E023703}">
                      <ahyp:hlinkClr xmlns:ahyp="http://schemas.microsoft.com/office/drawing/2018/hyperlinkcolor" val="tx"/>
                    </a:ext>
                  </a:extLst>
                </a:hlinkClick>
              </a:rPr>
              <a:t>An Analysis Of Supply Chain Management</a:t>
            </a:r>
            <a:endParaRPr lang="en-US" sz="1800" u="sng"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Tech enabled shopping experiences</a:t>
            </a:r>
            <a:endParaRPr lang="en-US" sz="1800" u="sng" kern="100" dirty="0">
              <a:solidFill>
                <a:schemeClr val="accent2">
                  <a:lumMod val="75000"/>
                </a:schemeClr>
              </a:solidFill>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0"/>
              </a:spcAft>
              <a:buFont typeface="Wingdings" pitchFamily="2" charset="2"/>
              <a:buChar char="§"/>
            </a:pPr>
            <a:r>
              <a:rPr lang="en-US" sz="1800" u="sng"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Sustainability &amp; Circulatory</a:t>
            </a:r>
            <a:endParaRPr lang="en-US" sz="1800" kern="100" dirty="0">
              <a:solidFill>
                <a:schemeClr val="accent2">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buNone/>
            </a:pPr>
            <a:endParaRPr lang="en-US" sz="1800" kern="100" dirty="0">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982711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red sign with white text&#10;&#10;Description automatically generated">
            <a:extLst>
              <a:ext uri="{FF2B5EF4-FFF2-40B4-BE49-F238E27FC236}">
                <a16:creationId xmlns:a16="http://schemas.microsoft.com/office/drawing/2014/main" id="{9D192444-1F05-94AD-983D-1C8308FB38DA}"/>
              </a:ext>
            </a:extLst>
          </p:cNvPr>
          <p:cNvPicPr>
            <a:picLocks noChangeAspect="1"/>
          </p:cNvPicPr>
          <p:nvPr/>
        </p:nvPicPr>
        <p:blipFill>
          <a:blip r:embed="rId3"/>
          <a:srcRect l="9761"/>
          <a:stretch/>
        </p:blipFill>
        <p:spPr>
          <a:xfrm>
            <a:off x="20" y="1282"/>
            <a:ext cx="12191980" cy="6856718"/>
          </a:xfrm>
          <a:prstGeom prst="rect">
            <a:avLst/>
          </a:prstGeom>
        </p:spPr>
      </p:pic>
    </p:spTree>
    <p:extLst>
      <p:ext uri="{BB962C8B-B14F-4D97-AF65-F5344CB8AC3E}">
        <p14:creationId xmlns:p14="http://schemas.microsoft.com/office/powerpoint/2010/main" val="379951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5805-69BE-AE4E-BAB9-FC9B8A2411FC}"/>
              </a:ext>
            </a:extLst>
          </p:cNvPr>
          <p:cNvSpPr>
            <a:spLocks noGrp="1"/>
          </p:cNvSpPr>
          <p:nvPr>
            <p:ph type="ctrTitle"/>
          </p:nvPr>
        </p:nvSpPr>
        <p:spPr>
          <a:xfrm>
            <a:off x="401444" y="100361"/>
            <a:ext cx="11389112" cy="1226635"/>
          </a:xfrm>
        </p:spPr>
        <p:txBody>
          <a:bodyPr/>
          <a:lstStyle/>
          <a:p>
            <a:pPr algn="l"/>
            <a:r>
              <a:rPr lang="en-US" dirty="0">
                <a:solidFill>
                  <a:srgbClr val="C00000"/>
                </a:solidFill>
              </a:rPr>
              <a:t>H&amp;M’s Operational Innovations</a:t>
            </a:r>
          </a:p>
        </p:txBody>
      </p:sp>
      <p:sp>
        <p:nvSpPr>
          <p:cNvPr id="3" name="Subtitle 2">
            <a:extLst>
              <a:ext uri="{FF2B5EF4-FFF2-40B4-BE49-F238E27FC236}">
                <a16:creationId xmlns:a16="http://schemas.microsoft.com/office/drawing/2014/main" id="{9180B2D5-A8E2-4F3D-E6A7-D6C35025F6EB}"/>
              </a:ext>
            </a:extLst>
          </p:cNvPr>
          <p:cNvSpPr>
            <a:spLocks noGrp="1"/>
          </p:cNvSpPr>
          <p:nvPr>
            <p:ph type="subTitle" idx="1"/>
          </p:nvPr>
        </p:nvSpPr>
        <p:spPr>
          <a:xfrm>
            <a:off x="197005" y="1550018"/>
            <a:ext cx="11389111" cy="4772723"/>
          </a:xfrm>
        </p:spPr>
        <p:txBody>
          <a:bodyPr>
            <a:normAutofit/>
          </a:bodyPr>
          <a:lstStyle/>
          <a:p>
            <a:pPr algn="l"/>
            <a:r>
              <a:rPr lang="en-US" dirty="0"/>
              <a:t>H&amp;M is a global leader in the fast-fashion industry, known not only for its affordable and trendy clothing but also for its commitment to operational excellence. The company stands out for integrating sustainability, customer experience, and advanced technology into its retail operations.</a:t>
            </a:r>
          </a:p>
          <a:p>
            <a:pPr algn="l"/>
            <a:r>
              <a:rPr lang="en-US" dirty="0"/>
              <a:t>In this presentation, we will focus on three main areas where H&amp;M has innovated:</a:t>
            </a:r>
          </a:p>
          <a:p>
            <a:pPr algn="l"/>
            <a:r>
              <a:rPr lang="en-US" dirty="0"/>
              <a:t>~ Sustainability in the supply chain: through recycling, responsible sourcing, and sustainable materials.</a:t>
            </a:r>
          </a:p>
          <a:p>
            <a:pPr algn="l"/>
            <a:r>
              <a:rPr lang="en-US" dirty="0"/>
              <a:t>~ Automated checkout and mobile payment options: implemented to streamline the shopping experience.</a:t>
            </a:r>
          </a:p>
          <a:p>
            <a:pPr algn="l"/>
            <a:r>
              <a:rPr lang="en-US" dirty="0"/>
              <a:t>~ Demand forecasting: using data analytics to manage inventory and meet consumer demands.</a:t>
            </a:r>
          </a:p>
        </p:txBody>
      </p:sp>
    </p:spTree>
    <p:extLst>
      <p:ext uri="{BB962C8B-B14F-4D97-AF65-F5344CB8AC3E}">
        <p14:creationId xmlns:p14="http://schemas.microsoft.com/office/powerpoint/2010/main" val="3276568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67E7-FD2B-AED3-78B6-17147BBFE079}"/>
              </a:ext>
            </a:extLst>
          </p:cNvPr>
          <p:cNvSpPr>
            <a:spLocks noGrp="1"/>
          </p:cNvSpPr>
          <p:nvPr>
            <p:ph type="ctrTitle"/>
          </p:nvPr>
        </p:nvSpPr>
        <p:spPr>
          <a:xfrm>
            <a:off x="286215" y="301083"/>
            <a:ext cx="10381785" cy="817949"/>
          </a:xfrm>
        </p:spPr>
        <p:txBody>
          <a:bodyPr>
            <a:normAutofit/>
          </a:bodyPr>
          <a:lstStyle/>
          <a:p>
            <a:r>
              <a:rPr lang="en-US" sz="4400" dirty="0">
                <a:solidFill>
                  <a:srgbClr val="C00000"/>
                </a:solidFill>
              </a:rPr>
              <a:t>~ Sustainability Initiatives in the Supply Chain</a:t>
            </a:r>
          </a:p>
        </p:txBody>
      </p:sp>
      <p:sp>
        <p:nvSpPr>
          <p:cNvPr id="3" name="Subtitle 2">
            <a:extLst>
              <a:ext uri="{FF2B5EF4-FFF2-40B4-BE49-F238E27FC236}">
                <a16:creationId xmlns:a16="http://schemas.microsoft.com/office/drawing/2014/main" id="{39685F2B-342D-3D9A-BA10-2C0435B066A5}"/>
              </a:ext>
            </a:extLst>
          </p:cNvPr>
          <p:cNvSpPr>
            <a:spLocks noGrp="1"/>
          </p:cNvSpPr>
          <p:nvPr>
            <p:ph type="subTitle" idx="1"/>
          </p:nvPr>
        </p:nvSpPr>
        <p:spPr>
          <a:xfrm>
            <a:off x="657922" y="1237785"/>
            <a:ext cx="10010078" cy="5319132"/>
          </a:xfrm>
        </p:spPr>
        <p:txBody>
          <a:bodyPr>
            <a:normAutofit fontScale="92500" lnSpcReduction="10000"/>
          </a:bodyPr>
          <a:lstStyle/>
          <a:p>
            <a:pPr algn="l"/>
            <a:r>
              <a:rPr lang="en-US" dirty="0"/>
              <a:t>One of H&amp;M’s most impactful innovations is its commitment to sustainability within its supply chain.</a:t>
            </a:r>
          </a:p>
          <a:p>
            <a:pPr algn="l"/>
            <a:r>
              <a:rPr lang="en-US" dirty="0"/>
              <a:t>Key initiatives include:</a:t>
            </a:r>
          </a:p>
          <a:p>
            <a:pPr algn="l"/>
            <a:r>
              <a:rPr lang="en-US" b="1" u="sng" dirty="0"/>
              <a:t>Recycling Programs</a:t>
            </a:r>
            <a:r>
              <a:rPr lang="en-US" dirty="0"/>
              <a:t>: H&amp;M allows customers to bring in old clothes for recycling. These materials are often used in their “Conscious” collection, which promotes eco-friendly fashion.</a:t>
            </a:r>
          </a:p>
          <a:p>
            <a:pPr algn="l"/>
            <a:r>
              <a:rPr lang="en-US" b="1" u="sng" dirty="0"/>
              <a:t>Sustainable Materials</a:t>
            </a:r>
            <a:r>
              <a:rPr lang="en-US" dirty="0"/>
              <a:t>: H&amp;M uses recycled materials, like recycled polyester, and organic options, like organic cotton. These sustainable materials reduce environmental impact.</a:t>
            </a:r>
          </a:p>
          <a:p>
            <a:pPr algn="l"/>
            <a:r>
              <a:rPr lang="en-US" b="1" u="sng" dirty="0"/>
              <a:t>Circular Fashion</a:t>
            </a:r>
            <a:r>
              <a:rPr lang="en-US" dirty="0"/>
              <a:t>: The goal is to close the loop in fashion by designing products that can be reused or recycled, minimizing waste.</a:t>
            </a:r>
          </a:p>
          <a:p>
            <a:pPr algn="l"/>
            <a:r>
              <a:rPr lang="en-US" dirty="0"/>
              <a:t>These initiatives have operational benefits, like reduced material costs and a more transparent supply chain. They align with H&amp;M's commitment to being climate positive by 2040, aiming to drastically reduce emissions and environmental footprint. Through partnerships with sustainable suppliers, H&amp;M ensures they meet ethical and environmental standards.</a:t>
            </a:r>
          </a:p>
          <a:p>
            <a:endParaRPr lang="en-US" dirty="0"/>
          </a:p>
        </p:txBody>
      </p:sp>
    </p:spTree>
    <p:extLst>
      <p:ext uri="{BB962C8B-B14F-4D97-AF65-F5344CB8AC3E}">
        <p14:creationId xmlns:p14="http://schemas.microsoft.com/office/powerpoint/2010/main" val="24222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D1FD2A-2BBA-4B7A-80E4-09314FE251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diagram of a circular diagram&#10;&#10;Description automatically generated">
            <a:extLst>
              <a:ext uri="{FF2B5EF4-FFF2-40B4-BE49-F238E27FC236}">
                <a16:creationId xmlns:a16="http://schemas.microsoft.com/office/drawing/2014/main" id="{F8437A2D-DAB9-ED21-F2E9-FE4A513A358F}"/>
              </a:ext>
            </a:extLst>
          </p:cNvPr>
          <p:cNvPicPr>
            <a:picLocks noChangeAspect="1"/>
          </p:cNvPicPr>
          <p:nvPr/>
        </p:nvPicPr>
        <p:blipFill>
          <a:blip r:embed="rId3"/>
          <a:srcRect r="2219" b="2"/>
          <a:stretch/>
        </p:blipFill>
        <p:spPr>
          <a:xfrm>
            <a:off x="143741" y="557189"/>
            <a:ext cx="5704401" cy="5743618"/>
          </a:xfrm>
          <a:prstGeom prst="rect">
            <a:avLst/>
          </a:prstGeom>
        </p:spPr>
      </p:pic>
      <p:pic>
        <p:nvPicPr>
          <p:cNvPr id="6" name="Picture 5" descr="A diagram of circular objects&#10;&#10;Description automatically generated">
            <a:extLst>
              <a:ext uri="{FF2B5EF4-FFF2-40B4-BE49-F238E27FC236}">
                <a16:creationId xmlns:a16="http://schemas.microsoft.com/office/drawing/2014/main" id="{D8407FE1-B2C1-AC27-9A58-BD5794442A4D}"/>
              </a:ext>
            </a:extLst>
          </p:cNvPr>
          <p:cNvPicPr>
            <a:picLocks noChangeAspect="1"/>
          </p:cNvPicPr>
          <p:nvPr/>
        </p:nvPicPr>
        <p:blipFill>
          <a:blip r:embed="rId4"/>
          <a:stretch>
            <a:fillRect/>
          </a:stretch>
        </p:blipFill>
        <p:spPr>
          <a:xfrm>
            <a:off x="5990359" y="557189"/>
            <a:ext cx="6057900" cy="5743618"/>
          </a:xfrm>
          <a:prstGeom prst="rect">
            <a:avLst/>
          </a:prstGeom>
        </p:spPr>
      </p:pic>
    </p:spTree>
    <p:extLst>
      <p:ext uri="{BB962C8B-B14F-4D97-AF65-F5344CB8AC3E}">
        <p14:creationId xmlns:p14="http://schemas.microsoft.com/office/powerpoint/2010/main" val="386579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up of a catalog&#10;&#10;Description automatically generated">
            <a:extLst>
              <a:ext uri="{FF2B5EF4-FFF2-40B4-BE49-F238E27FC236}">
                <a16:creationId xmlns:a16="http://schemas.microsoft.com/office/drawing/2014/main" id="{27E39DA0-C8F2-352B-8EA9-C86FFDD5B1F1}"/>
              </a:ext>
            </a:extLst>
          </p:cNvPr>
          <p:cNvPicPr>
            <a:picLocks noChangeAspect="1"/>
          </p:cNvPicPr>
          <p:nvPr/>
        </p:nvPicPr>
        <p:blipFill>
          <a:blip r:embed="rId2"/>
          <a:stretch>
            <a:fillRect/>
          </a:stretch>
        </p:blipFill>
        <p:spPr>
          <a:xfrm>
            <a:off x="1690255" y="120650"/>
            <a:ext cx="8271163" cy="6616700"/>
          </a:xfrm>
          <a:prstGeom prst="rect">
            <a:avLst/>
          </a:prstGeom>
        </p:spPr>
      </p:pic>
    </p:spTree>
    <p:extLst>
      <p:ext uri="{BB962C8B-B14F-4D97-AF65-F5344CB8AC3E}">
        <p14:creationId xmlns:p14="http://schemas.microsoft.com/office/powerpoint/2010/main" val="6633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F5597-D38E-5DC6-1CFB-2F034AC62C2F}"/>
              </a:ext>
            </a:extLst>
          </p:cNvPr>
          <p:cNvSpPr>
            <a:spLocks noGrp="1"/>
          </p:cNvSpPr>
          <p:nvPr>
            <p:ph type="ctrTitle"/>
          </p:nvPr>
        </p:nvSpPr>
        <p:spPr>
          <a:xfrm>
            <a:off x="75271" y="200723"/>
            <a:ext cx="11541513" cy="1193180"/>
          </a:xfrm>
        </p:spPr>
        <p:txBody>
          <a:bodyPr>
            <a:noAutofit/>
          </a:bodyPr>
          <a:lstStyle/>
          <a:p>
            <a:pPr algn="l"/>
            <a:r>
              <a:rPr lang="en-US" sz="4400" dirty="0">
                <a:solidFill>
                  <a:srgbClr val="C00000"/>
                </a:solidFill>
              </a:rPr>
              <a:t>~ Automated Checkout &amp; Mobile Payment Options</a:t>
            </a:r>
          </a:p>
        </p:txBody>
      </p:sp>
      <p:sp>
        <p:nvSpPr>
          <p:cNvPr id="3" name="Subtitle 2">
            <a:extLst>
              <a:ext uri="{FF2B5EF4-FFF2-40B4-BE49-F238E27FC236}">
                <a16:creationId xmlns:a16="http://schemas.microsoft.com/office/drawing/2014/main" id="{C53C517C-4F7C-24F2-E76E-0D22EBD984EA}"/>
              </a:ext>
            </a:extLst>
          </p:cNvPr>
          <p:cNvSpPr>
            <a:spLocks noGrp="1"/>
          </p:cNvSpPr>
          <p:nvPr>
            <p:ph type="subTitle" idx="1"/>
          </p:nvPr>
        </p:nvSpPr>
        <p:spPr>
          <a:xfrm>
            <a:off x="630045" y="1393903"/>
            <a:ext cx="10431966" cy="4583152"/>
          </a:xfrm>
        </p:spPr>
        <p:txBody>
          <a:bodyPr>
            <a:normAutofit/>
          </a:bodyPr>
          <a:lstStyle/>
          <a:p>
            <a:pPr algn="l"/>
            <a:r>
              <a:rPr lang="en-US" sz="2200" dirty="0"/>
              <a:t>H&amp;M has also integrated technology to improve the shopping experience with:</a:t>
            </a:r>
          </a:p>
          <a:p>
            <a:pPr algn="l"/>
            <a:r>
              <a:rPr lang="en-US" sz="2200" b="1" u="sng" dirty="0"/>
              <a:t>Automated Checkout</a:t>
            </a:r>
            <a:r>
              <a:rPr lang="en-US" sz="2200" dirty="0"/>
              <a:t>: By implementing self-checkout kiosks and RFID technology, H&amp;M has sped up the checkout process. This reduces customer wait times and makes shopping more convenient.</a:t>
            </a:r>
          </a:p>
          <a:p>
            <a:pPr algn="l"/>
            <a:r>
              <a:rPr lang="en-US" sz="2200" b="1" u="sng" dirty="0"/>
              <a:t>Mobile Payments</a:t>
            </a:r>
            <a:r>
              <a:rPr lang="en-US" sz="2200" dirty="0"/>
              <a:t>: Customers can use contactless payment options, which became especially relevant post-pandemic. This integration supports a safer and more efficient shopping experience.</a:t>
            </a:r>
          </a:p>
          <a:p>
            <a:pPr algn="l"/>
            <a:r>
              <a:rPr lang="en-US" sz="2200" dirty="0"/>
              <a:t>These technologies reduce the need for staff at checkout counters, allowing employees to focus on customer service. Automated checkout also cuts down on operational costs related to cash handling and labor. The initial setup is an investment, but the long-term savings in labor and increased customer satisfaction provide a solid return on investment, especially when scaled across U.S. stores.</a:t>
            </a:r>
          </a:p>
          <a:p>
            <a:endParaRPr lang="en-US" dirty="0"/>
          </a:p>
        </p:txBody>
      </p:sp>
    </p:spTree>
    <p:extLst>
      <p:ext uri="{BB962C8B-B14F-4D97-AF65-F5344CB8AC3E}">
        <p14:creationId xmlns:p14="http://schemas.microsoft.com/office/powerpoint/2010/main" val="2185114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tore with clothes on swingers&#10;&#10;Description automatically generated">
            <a:extLst>
              <a:ext uri="{FF2B5EF4-FFF2-40B4-BE49-F238E27FC236}">
                <a16:creationId xmlns:a16="http://schemas.microsoft.com/office/drawing/2014/main" id="{6F9A38BC-E1D6-55DD-12F8-7449F28E0030}"/>
              </a:ext>
            </a:extLst>
          </p:cNvPr>
          <p:cNvPicPr>
            <a:picLocks noChangeAspect="1"/>
          </p:cNvPicPr>
          <p:nvPr/>
        </p:nvPicPr>
        <p:blipFill>
          <a:blip r:embed="rId2"/>
          <a:srcRect t="7982" r="-2" b="21973"/>
          <a:stretch/>
        </p:blipFill>
        <p:spPr>
          <a:xfrm>
            <a:off x="321734" y="321733"/>
            <a:ext cx="5674894" cy="3030842"/>
          </a:xfrm>
          <a:prstGeom prst="rect">
            <a:avLst/>
          </a:prstGeom>
        </p:spPr>
      </p:pic>
      <p:pic>
        <p:nvPicPr>
          <p:cNvPr id="9" name="Picture 8" descr="A person standing at a counter&#10;&#10;Description automatically generated">
            <a:extLst>
              <a:ext uri="{FF2B5EF4-FFF2-40B4-BE49-F238E27FC236}">
                <a16:creationId xmlns:a16="http://schemas.microsoft.com/office/drawing/2014/main" id="{904CA5F6-1673-48A3-01D0-1C7572EE4853}"/>
              </a:ext>
            </a:extLst>
          </p:cNvPr>
          <p:cNvPicPr>
            <a:picLocks noChangeAspect="1"/>
          </p:cNvPicPr>
          <p:nvPr/>
        </p:nvPicPr>
        <p:blipFill>
          <a:blip r:embed="rId3"/>
          <a:srcRect r="1" b="6640"/>
          <a:stretch/>
        </p:blipFill>
        <p:spPr>
          <a:xfrm>
            <a:off x="321735" y="3524289"/>
            <a:ext cx="2676579" cy="2776517"/>
          </a:xfrm>
          <a:prstGeom prst="rect">
            <a:avLst/>
          </a:prstGeom>
        </p:spPr>
      </p:pic>
      <p:pic>
        <p:nvPicPr>
          <p:cNvPr id="5" name="Picture 4" descr="A hand holding a phone and a device&#10;&#10;Description automatically generated">
            <a:extLst>
              <a:ext uri="{FF2B5EF4-FFF2-40B4-BE49-F238E27FC236}">
                <a16:creationId xmlns:a16="http://schemas.microsoft.com/office/drawing/2014/main" id="{57E65234-133C-F0AD-2721-ED94718C69BF}"/>
              </a:ext>
            </a:extLst>
          </p:cNvPr>
          <p:cNvPicPr>
            <a:picLocks noChangeAspect="1"/>
          </p:cNvPicPr>
          <p:nvPr/>
        </p:nvPicPr>
        <p:blipFill>
          <a:blip r:embed="rId4"/>
          <a:srcRect r="18531" b="-1"/>
          <a:stretch/>
        </p:blipFill>
        <p:spPr>
          <a:xfrm>
            <a:off x="3159553" y="3514855"/>
            <a:ext cx="2837076" cy="2785951"/>
          </a:xfrm>
          <a:prstGeom prst="rect">
            <a:avLst/>
          </a:prstGeom>
        </p:spPr>
      </p:pic>
      <p:pic>
        <p:nvPicPr>
          <p:cNvPr id="7" name="Picture 6" descr="A person holding a phone&#10;&#10;Description automatically generated">
            <a:extLst>
              <a:ext uri="{FF2B5EF4-FFF2-40B4-BE49-F238E27FC236}">
                <a16:creationId xmlns:a16="http://schemas.microsoft.com/office/drawing/2014/main" id="{02DFB6F2-801E-224C-B4B3-3A89936E8DBD}"/>
              </a:ext>
            </a:extLst>
          </p:cNvPr>
          <p:cNvPicPr>
            <a:picLocks noChangeAspect="1"/>
          </p:cNvPicPr>
          <p:nvPr/>
        </p:nvPicPr>
        <p:blipFill>
          <a:blip r:embed="rId5"/>
          <a:srcRect l="4849" r="2" b="2"/>
          <a:stretch/>
        </p:blipFill>
        <p:spPr>
          <a:xfrm>
            <a:off x="6195373" y="321733"/>
            <a:ext cx="5674892" cy="5979074"/>
          </a:xfrm>
          <a:prstGeom prst="rect">
            <a:avLst/>
          </a:prstGeom>
        </p:spPr>
      </p:pic>
    </p:spTree>
    <p:extLst>
      <p:ext uri="{BB962C8B-B14F-4D97-AF65-F5344CB8AC3E}">
        <p14:creationId xmlns:p14="http://schemas.microsoft.com/office/powerpoint/2010/main" val="280737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ouching a screen&#10;&#10;Description automatically generated">
            <a:extLst>
              <a:ext uri="{FF2B5EF4-FFF2-40B4-BE49-F238E27FC236}">
                <a16:creationId xmlns:a16="http://schemas.microsoft.com/office/drawing/2014/main" id="{58AD2B1D-100E-399D-8EE6-F09EB1CFC302}"/>
              </a:ext>
            </a:extLst>
          </p:cNvPr>
          <p:cNvPicPr>
            <a:picLocks noChangeAspect="1"/>
          </p:cNvPicPr>
          <p:nvPr/>
        </p:nvPicPr>
        <p:blipFill>
          <a:blip r:embed="rId2"/>
          <a:stretch>
            <a:fillRect/>
          </a:stretch>
        </p:blipFill>
        <p:spPr>
          <a:xfrm>
            <a:off x="0" y="112569"/>
            <a:ext cx="5666509" cy="6399067"/>
          </a:xfrm>
          <a:prstGeom prst="rect">
            <a:avLst/>
          </a:prstGeom>
        </p:spPr>
      </p:pic>
      <p:sp>
        <p:nvSpPr>
          <p:cNvPr id="4" name="TextBox 3">
            <a:extLst>
              <a:ext uri="{FF2B5EF4-FFF2-40B4-BE49-F238E27FC236}">
                <a16:creationId xmlns:a16="http://schemas.microsoft.com/office/drawing/2014/main" id="{577F57DC-D77B-D498-3BDA-69AE933F000F}"/>
              </a:ext>
            </a:extLst>
          </p:cNvPr>
          <p:cNvSpPr txBox="1"/>
          <p:nvPr/>
        </p:nvSpPr>
        <p:spPr>
          <a:xfrm>
            <a:off x="6096000" y="1316497"/>
            <a:ext cx="5441759" cy="3785652"/>
          </a:xfrm>
          <a:prstGeom prst="rect">
            <a:avLst/>
          </a:prstGeom>
          <a:noFill/>
        </p:spPr>
        <p:txBody>
          <a:bodyPr wrap="square" rtlCol="0">
            <a:spAutoFit/>
          </a:bodyPr>
          <a:lstStyle/>
          <a:p>
            <a:r>
              <a:rPr lang="en-US" sz="2400" b="0" i="0" dirty="0">
                <a:solidFill>
                  <a:srgbClr val="2C2C2C"/>
                </a:solidFill>
                <a:effectLst/>
                <a:highlight>
                  <a:srgbClr val="FFFFFF"/>
                </a:highlight>
              </a:rPr>
              <a:t>H&amp;M Group is now rolling out a pilot in COS stores, US, where tech-enabled in-store shopping solutions provide visitors with seamless payment options, personalized styling recommendations, faster checkout, and upgraded delivery/return options. This is one example of H&amp;M Group’s ambition to pilot new technologies that meet customers’ demands.</a:t>
            </a:r>
            <a:endParaRPr lang="en-US" sz="2400" dirty="0"/>
          </a:p>
        </p:txBody>
      </p:sp>
    </p:spTree>
    <p:extLst>
      <p:ext uri="{BB962C8B-B14F-4D97-AF65-F5344CB8AC3E}">
        <p14:creationId xmlns:p14="http://schemas.microsoft.com/office/powerpoint/2010/main" val="38496820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322</TotalTime>
  <Words>1214</Words>
  <Application>Microsoft Macintosh PowerPoint</Application>
  <PresentationFormat>Widescreen</PresentationFormat>
  <Paragraphs>66</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Wingdings</vt:lpstr>
      <vt:lpstr>Office Theme</vt:lpstr>
      <vt:lpstr>PowerPoint Presentation</vt:lpstr>
      <vt:lpstr>H&amp;M’s Operational Innovations in the Fashion Retail Industry </vt:lpstr>
      <vt:lpstr>H&amp;M’s Operational Innovations</vt:lpstr>
      <vt:lpstr>~ Sustainability Initiatives in the Supply Chain</vt:lpstr>
      <vt:lpstr>PowerPoint Presentation</vt:lpstr>
      <vt:lpstr>PowerPoint Presentation</vt:lpstr>
      <vt:lpstr>~ Automated Checkout &amp; Mobile Payment Options</vt:lpstr>
      <vt:lpstr>PowerPoint Presentation</vt:lpstr>
      <vt:lpstr>PowerPoint Presentation</vt:lpstr>
      <vt:lpstr>~ Approach To Fast Fashion and Demand Forecasting</vt:lpstr>
      <vt:lpstr>PowerPoint Presentation</vt:lpstr>
      <vt:lpstr>Demand Forecasting Techniques</vt:lpstr>
      <vt:lpstr>PowerPoint Presentation</vt:lpstr>
      <vt:lpstr>Financial&amp; Environmental Impact</vt:lpstr>
      <vt:lpstr>PowerPoint Presentation</vt:lpstr>
      <vt:lpstr>PowerPoint Presentation</vt:lpstr>
      <vt:lpstr>PowerPoint Presentation</vt:lpstr>
      <vt:lpstr>PowerPoint Presentation</vt:lpstr>
      <vt:lpstr>Summary</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Divya Pravalika Padala</dc:creator>
  <cp:lastModifiedBy>Divya Pravalika Padala</cp:lastModifiedBy>
  <cp:revision>7</cp:revision>
  <dcterms:created xsi:type="dcterms:W3CDTF">2024-11-14T18:45:47Z</dcterms:created>
  <dcterms:modified xsi:type="dcterms:W3CDTF">2024-11-19T17:55:04Z</dcterms:modified>
</cp:coreProperties>
</file>